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582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2289929"/>
            <a:ext cx="4887873" cy="3649623"/>
          </a:xfrm>
          <a:prstGeom prst="rect">
            <a:avLst/>
          </a:prstGeom>
        </p:spPr>
      </p:pic>
      <p:sp>
        <p:nvSpPr>
          <p:cNvPr id="6" name="Text 1"/>
          <p:cNvSpPr/>
          <p:nvPr/>
        </p:nvSpPr>
        <p:spPr>
          <a:xfrm>
            <a:off x="837724" y="2339459"/>
            <a:ext cx="7468553" cy="971550"/>
          </a:xfrm>
          <a:prstGeom prst="rect">
            <a:avLst/>
          </a:prstGeom>
          <a:noFill/>
          <a:ln/>
        </p:spPr>
        <p:txBody>
          <a:bodyPr wrap="none" rtlCol="0" anchor="t"/>
          <a:lstStyle/>
          <a:p>
            <a:pPr marL="0" indent="0">
              <a:lnSpc>
                <a:spcPts val="7650"/>
              </a:lnSpc>
              <a:buNone/>
            </a:pPr>
            <a:r>
              <a:rPr lang="en-US" sz="6120" b="1" dirty="0">
                <a:solidFill>
                  <a:srgbClr val="FFFFFF"/>
                </a:solidFill>
                <a:latin typeface="Nunito" pitchFamily="34" charset="0"/>
                <a:ea typeface="Nunito" pitchFamily="34" charset="-122"/>
                <a:cs typeface="Nunito" pitchFamily="34" charset="-120"/>
              </a:rPr>
              <a:t>IPL Data Analysis</a:t>
            </a:r>
            <a:endParaRPr lang="en-US" sz="6120" dirty="0"/>
          </a:p>
        </p:txBody>
      </p:sp>
      <p:sp>
        <p:nvSpPr>
          <p:cNvPr id="7" name="Text 2"/>
          <p:cNvSpPr/>
          <p:nvPr/>
        </p:nvSpPr>
        <p:spPr>
          <a:xfrm>
            <a:off x="837724" y="3669982"/>
            <a:ext cx="7468553"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Explore the rich dataset of the Indian Premier League, one of the most popular cricket tournaments in the world. Uncover insights into player performances, team strategies, and trends that shape the thrilling IPL seasons.</a:t>
            </a:r>
            <a:endParaRPr lang="en-US" sz="1885" dirty="0"/>
          </a:p>
        </p:txBody>
      </p:sp>
      <p:sp>
        <p:nvSpPr>
          <p:cNvPr id="8" name="Shape 3"/>
          <p:cNvSpPr/>
          <p:nvPr/>
        </p:nvSpPr>
        <p:spPr>
          <a:xfrm>
            <a:off x="837724" y="5489138"/>
            <a:ext cx="382905" cy="382905"/>
          </a:xfrm>
          <a:prstGeom prst="roundRect">
            <a:avLst>
              <a:gd name="adj" fmla="val 23878209"/>
            </a:avLst>
          </a:prstGeom>
          <a:noFill/>
          <a:ln w="7620">
            <a:solidFill>
              <a:srgbClr val="FFFFFF"/>
            </a:solidFill>
            <a:prstDash val="solid"/>
          </a:ln>
        </p:spPr>
      </p:sp>
      <p:pic>
        <p:nvPicPr>
          <p:cNvPr id="9" name="Image 3" descr="preencoded.png"/>
          <p:cNvPicPr>
            <a:picLocks noChangeAspect="1"/>
          </p:cNvPicPr>
          <p:nvPr/>
        </p:nvPicPr>
        <p:blipFill>
          <a:blip r:embed="rId6"/>
          <a:stretch>
            <a:fillRect/>
          </a:stretch>
        </p:blipFill>
        <p:spPr>
          <a:xfrm>
            <a:off x="845344" y="5496758"/>
            <a:ext cx="367665" cy="367665"/>
          </a:xfrm>
          <a:prstGeom prst="rect">
            <a:avLst/>
          </a:prstGeom>
        </p:spPr>
      </p:pic>
      <p:sp>
        <p:nvSpPr>
          <p:cNvPr id="10" name="Text 4"/>
          <p:cNvSpPr/>
          <p:nvPr/>
        </p:nvSpPr>
        <p:spPr>
          <a:xfrm>
            <a:off x="1340287" y="5471279"/>
            <a:ext cx="2241947" cy="418862"/>
          </a:xfrm>
          <a:prstGeom prst="rect">
            <a:avLst/>
          </a:prstGeom>
          <a:noFill/>
          <a:ln/>
        </p:spPr>
        <p:txBody>
          <a:bodyPr wrap="none" rtlCol="0" anchor="t"/>
          <a:lstStyle/>
          <a:p>
            <a:pPr marL="0" indent="0" algn="l">
              <a:lnSpc>
                <a:spcPts val="3299"/>
              </a:lnSpc>
              <a:buNone/>
            </a:pPr>
            <a:r>
              <a:rPr lang="en-US" sz="2356" b="1" dirty="0">
                <a:solidFill>
                  <a:srgbClr val="FFFFFF"/>
                </a:solidFill>
                <a:latin typeface="PT Sans" pitchFamily="34" charset="0"/>
                <a:ea typeface="PT Sans" pitchFamily="34" charset="-122"/>
                <a:cs typeface="PT Sans" pitchFamily="34" charset="-120"/>
              </a:rPr>
              <a:t>by DADASO PATIL</a:t>
            </a:r>
            <a:endParaRPr lang="en-US" sz="235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2485430"/>
            <a:ext cx="4887873" cy="3258622"/>
          </a:xfrm>
          <a:prstGeom prst="rect">
            <a:avLst/>
          </a:prstGeom>
        </p:spPr>
      </p:pic>
      <p:sp>
        <p:nvSpPr>
          <p:cNvPr id="6" name="Text 1"/>
          <p:cNvSpPr/>
          <p:nvPr/>
        </p:nvSpPr>
        <p:spPr>
          <a:xfrm>
            <a:off x="837724" y="1006316"/>
            <a:ext cx="7468553" cy="1408033"/>
          </a:xfrm>
          <a:prstGeom prst="rect">
            <a:avLst/>
          </a:prstGeom>
          <a:noFill/>
          <a:ln/>
        </p:spPr>
        <p:txBody>
          <a:bodyPr wrap="square" rtlCol="0" anchor="t"/>
          <a:lstStyle/>
          <a:p>
            <a:pPr marL="0" indent="0">
              <a:lnSpc>
                <a:spcPts val="5544"/>
              </a:lnSpc>
              <a:buNone/>
            </a:pPr>
            <a:r>
              <a:rPr lang="en-US" sz="4435" b="1" dirty="0">
                <a:solidFill>
                  <a:srgbClr val="FFFFFF"/>
                </a:solidFill>
                <a:latin typeface="Nunito" pitchFamily="34" charset="0"/>
                <a:ea typeface="Nunito" pitchFamily="34" charset="-122"/>
                <a:cs typeface="Nunito" pitchFamily="34" charset="-120"/>
              </a:rPr>
              <a:t>Overview of the Indian Premier League</a:t>
            </a:r>
            <a:endParaRPr lang="en-US" sz="4435" dirty="0"/>
          </a:p>
        </p:txBody>
      </p:sp>
      <p:sp>
        <p:nvSpPr>
          <p:cNvPr id="7" name="Shape 2"/>
          <p:cNvSpPr/>
          <p:nvPr/>
        </p:nvSpPr>
        <p:spPr>
          <a:xfrm>
            <a:off x="837724" y="3042523"/>
            <a:ext cx="538520" cy="538520"/>
          </a:xfrm>
          <a:prstGeom prst="roundRect">
            <a:avLst>
              <a:gd name="adj" fmla="val 66677"/>
            </a:avLst>
          </a:prstGeom>
          <a:solidFill>
            <a:srgbClr val="00002E"/>
          </a:solidFill>
          <a:ln w="22860">
            <a:solidFill>
              <a:srgbClr val="F2B42D"/>
            </a:solidFill>
            <a:prstDash val="solid"/>
          </a:ln>
        </p:spPr>
      </p:sp>
      <p:sp>
        <p:nvSpPr>
          <p:cNvPr id="8" name="Text 3"/>
          <p:cNvSpPr/>
          <p:nvPr/>
        </p:nvSpPr>
        <p:spPr>
          <a:xfrm>
            <a:off x="1005602" y="3142774"/>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1</a:t>
            </a:r>
            <a:endParaRPr lang="en-US" sz="2661" dirty="0"/>
          </a:p>
        </p:txBody>
      </p:sp>
      <p:sp>
        <p:nvSpPr>
          <p:cNvPr id="9" name="Text 4"/>
          <p:cNvSpPr/>
          <p:nvPr/>
        </p:nvSpPr>
        <p:spPr>
          <a:xfrm>
            <a:off x="1615559" y="3042523"/>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Explosive Cricket</a:t>
            </a:r>
            <a:endParaRPr lang="en-US" sz="2218" dirty="0"/>
          </a:p>
        </p:txBody>
      </p:sp>
      <p:sp>
        <p:nvSpPr>
          <p:cNvPr id="10" name="Text 5"/>
          <p:cNvSpPr/>
          <p:nvPr/>
        </p:nvSpPr>
        <p:spPr>
          <a:xfrm>
            <a:off x="1615559" y="3538061"/>
            <a:ext cx="2836783"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The IPL is known for its fast-paced, high-scoring matches that captivate audiences worldwide.</a:t>
            </a:r>
            <a:endParaRPr lang="en-US" sz="1885" dirty="0"/>
          </a:p>
        </p:txBody>
      </p:sp>
      <p:sp>
        <p:nvSpPr>
          <p:cNvPr id="11" name="Shape 6"/>
          <p:cNvSpPr/>
          <p:nvPr/>
        </p:nvSpPr>
        <p:spPr>
          <a:xfrm>
            <a:off x="4691658" y="3042523"/>
            <a:ext cx="538520" cy="538520"/>
          </a:xfrm>
          <a:prstGeom prst="roundRect">
            <a:avLst>
              <a:gd name="adj" fmla="val 66677"/>
            </a:avLst>
          </a:prstGeom>
          <a:solidFill>
            <a:srgbClr val="00002E"/>
          </a:solidFill>
          <a:ln w="22860">
            <a:solidFill>
              <a:srgbClr val="D7425E"/>
            </a:solidFill>
            <a:prstDash val="solid"/>
          </a:ln>
        </p:spPr>
      </p:sp>
      <p:sp>
        <p:nvSpPr>
          <p:cNvPr id="12" name="Text 7"/>
          <p:cNvSpPr/>
          <p:nvPr/>
        </p:nvSpPr>
        <p:spPr>
          <a:xfrm>
            <a:off x="4859536" y="3142774"/>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2</a:t>
            </a:r>
            <a:endParaRPr lang="en-US" sz="2661" dirty="0"/>
          </a:p>
        </p:txBody>
      </p:sp>
      <p:sp>
        <p:nvSpPr>
          <p:cNvPr id="13" name="Text 8"/>
          <p:cNvSpPr/>
          <p:nvPr/>
        </p:nvSpPr>
        <p:spPr>
          <a:xfrm>
            <a:off x="5469493" y="3042523"/>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Talent Showcase</a:t>
            </a:r>
            <a:endParaRPr lang="en-US" sz="2218" dirty="0"/>
          </a:p>
        </p:txBody>
      </p:sp>
      <p:sp>
        <p:nvSpPr>
          <p:cNvPr id="14" name="Text 9"/>
          <p:cNvSpPr/>
          <p:nvPr/>
        </p:nvSpPr>
        <p:spPr>
          <a:xfrm>
            <a:off x="5469493" y="3538061"/>
            <a:ext cx="2836783" cy="1915120"/>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The tournament provides a platform for both international and domestic cricket stars to showcase their skills.</a:t>
            </a:r>
            <a:endParaRPr lang="en-US" sz="1885" dirty="0"/>
          </a:p>
        </p:txBody>
      </p:sp>
      <p:sp>
        <p:nvSpPr>
          <p:cNvPr id="15" name="Shape 10"/>
          <p:cNvSpPr/>
          <p:nvPr/>
        </p:nvSpPr>
        <p:spPr>
          <a:xfrm>
            <a:off x="837724" y="5961698"/>
            <a:ext cx="538520" cy="538520"/>
          </a:xfrm>
          <a:prstGeom prst="roundRect">
            <a:avLst>
              <a:gd name="adj" fmla="val 66677"/>
            </a:avLst>
          </a:prstGeom>
          <a:solidFill>
            <a:srgbClr val="00002E"/>
          </a:solidFill>
          <a:ln w="22860">
            <a:solidFill>
              <a:srgbClr val="DD785E"/>
            </a:solidFill>
            <a:prstDash val="solid"/>
          </a:ln>
        </p:spPr>
      </p:sp>
      <p:sp>
        <p:nvSpPr>
          <p:cNvPr id="16" name="Text 11"/>
          <p:cNvSpPr/>
          <p:nvPr/>
        </p:nvSpPr>
        <p:spPr>
          <a:xfrm>
            <a:off x="1005602" y="6061948"/>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3</a:t>
            </a:r>
            <a:endParaRPr lang="en-US" sz="2661" dirty="0"/>
          </a:p>
        </p:txBody>
      </p:sp>
      <p:sp>
        <p:nvSpPr>
          <p:cNvPr id="17" name="Text 12"/>
          <p:cNvSpPr/>
          <p:nvPr/>
        </p:nvSpPr>
        <p:spPr>
          <a:xfrm>
            <a:off x="1615559" y="596169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Franchise Model</a:t>
            </a:r>
            <a:endParaRPr lang="en-US" sz="2218" dirty="0"/>
          </a:p>
        </p:txBody>
      </p:sp>
      <p:sp>
        <p:nvSpPr>
          <p:cNvPr id="18" name="Text 13"/>
          <p:cNvSpPr/>
          <p:nvPr/>
        </p:nvSpPr>
        <p:spPr>
          <a:xfrm>
            <a:off x="1615559" y="6457236"/>
            <a:ext cx="6690717" cy="766048"/>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The league is structured around city-based franchises, each with their own unique fan following and strategies.</a:t>
            </a:r>
            <a:endParaRPr lang="en-US" sz="18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450068"/>
          </a:xfrm>
          <a:prstGeom prst="rect">
            <a:avLst/>
          </a:prstGeom>
        </p:spPr>
      </p:pic>
      <p:sp>
        <p:nvSpPr>
          <p:cNvPr id="5" name="Text 1"/>
          <p:cNvSpPr/>
          <p:nvPr/>
        </p:nvSpPr>
        <p:spPr>
          <a:xfrm>
            <a:off x="1215985" y="2989778"/>
            <a:ext cx="7236976" cy="576501"/>
          </a:xfrm>
          <a:prstGeom prst="rect">
            <a:avLst/>
          </a:prstGeom>
          <a:noFill/>
          <a:ln/>
        </p:spPr>
        <p:txBody>
          <a:bodyPr wrap="none" rtlCol="0" anchor="t"/>
          <a:lstStyle/>
          <a:p>
            <a:pPr marL="0" indent="0">
              <a:lnSpc>
                <a:spcPts val="4539"/>
              </a:lnSpc>
              <a:buNone/>
            </a:pPr>
            <a:r>
              <a:rPr lang="en-US" sz="3631" b="1" dirty="0">
                <a:solidFill>
                  <a:srgbClr val="FFFFFF"/>
                </a:solidFill>
                <a:latin typeface="Nunito" pitchFamily="34" charset="0"/>
                <a:ea typeface="Nunito" pitchFamily="34" charset="-122"/>
                <a:cs typeface="Nunito" pitchFamily="34" charset="-120"/>
              </a:rPr>
              <a:t>Data Collection and Preprocessing</a:t>
            </a:r>
            <a:endParaRPr lang="en-US" sz="3631" dirty="0"/>
          </a:p>
        </p:txBody>
      </p:sp>
      <p:sp>
        <p:nvSpPr>
          <p:cNvPr id="6" name="Shape 2"/>
          <p:cNvSpPr/>
          <p:nvPr/>
        </p:nvSpPr>
        <p:spPr>
          <a:xfrm>
            <a:off x="1215985" y="5775008"/>
            <a:ext cx="12198429" cy="22860"/>
          </a:xfrm>
          <a:prstGeom prst="roundRect">
            <a:avLst>
              <a:gd name="adj" fmla="val 1286128"/>
            </a:avLst>
          </a:prstGeom>
          <a:solidFill>
            <a:srgbClr val="FFFFFF">
              <a:alpha val="24000"/>
            </a:srgbClr>
          </a:solidFill>
          <a:ln/>
        </p:spPr>
      </p:sp>
      <p:sp>
        <p:nvSpPr>
          <p:cNvPr id="7" name="Shape 3"/>
          <p:cNvSpPr/>
          <p:nvPr/>
        </p:nvSpPr>
        <p:spPr>
          <a:xfrm>
            <a:off x="4205168" y="5089088"/>
            <a:ext cx="22860" cy="685919"/>
          </a:xfrm>
          <a:prstGeom prst="roundRect">
            <a:avLst>
              <a:gd name="adj" fmla="val 1286128"/>
            </a:avLst>
          </a:prstGeom>
          <a:solidFill>
            <a:srgbClr val="F2B42D"/>
          </a:solidFill>
          <a:ln/>
        </p:spPr>
      </p:sp>
      <p:sp>
        <p:nvSpPr>
          <p:cNvPr id="8" name="Shape 4"/>
          <p:cNvSpPr/>
          <p:nvPr/>
        </p:nvSpPr>
        <p:spPr>
          <a:xfrm>
            <a:off x="3996095" y="5554504"/>
            <a:ext cx="441007" cy="441008"/>
          </a:xfrm>
          <a:prstGeom prst="roundRect">
            <a:avLst>
              <a:gd name="adj" fmla="val 66668"/>
            </a:avLst>
          </a:prstGeom>
          <a:solidFill>
            <a:srgbClr val="00002E"/>
          </a:solidFill>
          <a:ln w="22860">
            <a:solidFill>
              <a:srgbClr val="F2B42D"/>
            </a:solidFill>
            <a:prstDash val="solid"/>
          </a:ln>
        </p:spPr>
      </p:sp>
      <p:sp>
        <p:nvSpPr>
          <p:cNvPr id="9" name="Text 5"/>
          <p:cNvSpPr/>
          <p:nvPr/>
        </p:nvSpPr>
        <p:spPr>
          <a:xfrm>
            <a:off x="4133612" y="5636657"/>
            <a:ext cx="165973" cy="276701"/>
          </a:xfrm>
          <a:prstGeom prst="rect">
            <a:avLst/>
          </a:prstGeom>
          <a:noFill/>
          <a:ln/>
        </p:spPr>
        <p:txBody>
          <a:bodyPr wrap="none" rtlCol="0" anchor="t"/>
          <a:lstStyle/>
          <a:p>
            <a:pPr marL="0" indent="0" algn="ctr">
              <a:lnSpc>
                <a:spcPts val="2179"/>
              </a:lnSpc>
              <a:buNone/>
            </a:pPr>
            <a:r>
              <a:rPr lang="en-US" sz="2179" b="1" dirty="0">
                <a:solidFill>
                  <a:srgbClr val="FFFFFF"/>
                </a:solidFill>
                <a:latin typeface="Nunito" pitchFamily="34" charset="0"/>
                <a:ea typeface="Nunito" pitchFamily="34" charset="-122"/>
                <a:cs typeface="Nunito" pitchFamily="34" charset="-120"/>
              </a:rPr>
              <a:t>1</a:t>
            </a:r>
            <a:endParaRPr lang="en-US" sz="2179" dirty="0"/>
          </a:p>
        </p:txBody>
      </p:sp>
      <p:sp>
        <p:nvSpPr>
          <p:cNvPr id="10" name="Text 6"/>
          <p:cNvSpPr/>
          <p:nvPr/>
        </p:nvSpPr>
        <p:spPr>
          <a:xfrm>
            <a:off x="3063597" y="3860244"/>
            <a:ext cx="2305883" cy="288250"/>
          </a:xfrm>
          <a:prstGeom prst="rect">
            <a:avLst/>
          </a:prstGeom>
          <a:noFill/>
          <a:ln/>
        </p:spPr>
        <p:txBody>
          <a:bodyPr wrap="none" rtlCol="0" anchor="t"/>
          <a:lstStyle/>
          <a:p>
            <a:pPr marL="0" indent="0" algn="ctr">
              <a:lnSpc>
                <a:spcPts val="2270"/>
              </a:lnSpc>
              <a:buNone/>
            </a:pPr>
            <a:r>
              <a:rPr lang="en-US" sz="1816" b="1" dirty="0">
                <a:solidFill>
                  <a:srgbClr val="FFFFFF"/>
                </a:solidFill>
                <a:latin typeface="Nunito" pitchFamily="34" charset="0"/>
                <a:ea typeface="Nunito" pitchFamily="34" charset="-122"/>
                <a:cs typeface="Nunito" pitchFamily="34" charset="-120"/>
              </a:rPr>
              <a:t>Gather Data</a:t>
            </a:r>
            <a:endParaRPr lang="en-US" sz="1816" dirty="0"/>
          </a:p>
        </p:txBody>
      </p:sp>
      <p:sp>
        <p:nvSpPr>
          <p:cNvPr id="11" name="Text 7"/>
          <p:cNvSpPr/>
          <p:nvPr/>
        </p:nvSpPr>
        <p:spPr>
          <a:xfrm>
            <a:off x="1411962" y="4266009"/>
            <a:ext cx="5609273" cy="626983"/>
          </a:xfrm>
          <a:prstGeom prst="rect">
            <a:avLst/>
          </a:prstGeom>
          <a:noFill/>
          <a:ln/>
        </p:spPr>
        <p:txBody>
          <a:bodyPr wrap="square" rtlCol="0" anchor="t"/>
          <a:lstStyle/>
          <a:p>
            <a:pPr marL="0" indent="0" algn="ctr">
              <a:lnSpc>
                <a:spcPts val="2469"/>
              </a:lnSpc>
              <a:buNone/>
            </a:pPr>
            <a:r>
              <a:rPr lang="en-US" sz="1543" dirty="0">
                <a:solidFill>
                  <a:srgbClr val="FFFFFF"/>
                </a:solidFill>
                <a:latin typeface="PT Sans" pitchFamily="34" charset="0"/>
                <a:ea typeface="PT Sans" pitchFamily="34" charset="-122"/>
                <a:cs typeface="PT Sans" pitchFamily="34" charset="-120"/>
              </a:rPr>
              <a:t>Collect match records, player statistics, and other relevant data from official IPL sources.</a:t>
            </a:r>
            <a:endParaRPr lang="en-US" sz="1543" dirty="0"/>
          </a:p>
        </p:txBody>
      </p:sp>
      <p:sp>
        <p:nvSpPr>
          <p:cNvPr id="12" name="Shape 8"/>
          <p:cNvSpPr/>
          <p:nvPr/>
        </p:nvSpPr>
        <p:spPr>
          <a:xfrm>
            <a:off x="7303770" y="5775008"/>
            <a:ext cx="22860" cy="685919"/>
          </a:xfrm>
          <a:prstGeom prst="roundRect">
            <a:avLst>
              <a:gd name="adj" fmla="val 1286128"/>
            </a:avLst>
          </a:prstGeom>
          <a:solidFill>
            <a:srgbClr val="D7425E"/>
          </a:solidFill>
          <a:ln/>
        </p:spPr>
      </p:sp>
      <p:sp>
        <p:nvSpPr>
          <p:cNvPr id="13" name="Shape 9"/>
          <p:cNvSpPr/>
          <p:nvPr/>
        </p:nvSpPr>
        <p:spPr>
          <a:xfrm>
            <a:off x="7094696" y="5554504"/>
            <a:ext cx="441007" cy="441008"/>
          </a:xfrm>
          <a:prstGeom prst="roundRect">
            <a:avLst>
              <a:gd name="adj" fmla="val 66668"/>
            </a:avLst>
          </a:prstGeom>
          <a:solidFill>
            <a:srgbClr val="00002E"/>
          </a:solidFill>
          <a:ln w="22860">
            <a:solidFill>
              <a:srgbClr val="D7425E"/>
            </a:solidFill>
            <a:prstDash val="solid"/>
          </a:ln>
        </p:spPr>
      </p:sp>
      <p:sp>
        <p:nvSpPr>
          <p:cNvPr id="14" name="Text 10"/>
          <p:cNvSpPr/>
          <p:nvPr/>
        </p:nvSpPr>
        <p:spPr>
          <a:xfrm>
            <a:off x="7232213" y="5636657"/>
            <a:ext cx="165973" cy="276701"/>
          </a:xfrm>
          <a:prstGeom prst="rect">
            <a:avLst/>
          </a:prstGeom>
          <a:noFill/>
          <a:ln/>
        </p:spPr>
        <p:txBody>
          <a:bodyPr wrap="none" rtlCol="0" anchor="t"/>
          <a:lstStyle/>
          <a:p>
            <a:pPr marL="0" indent="0" algn="ctr">
              <a:lnSpc>
                <a:spcPts val="2179"/>
              </a:lnSpc>
              <a:buNone/>
            </a:pPr>
            <a:r>
              <a:rPr lang="en-US" sz="2179" b="1" dirty="0">
                <a:solidFill>
                  <a:srgbClr val="FFFFFF"/>
                </a:solidFill>
                <a:latin typeface="Nunito" pitchFamily="34" charset="0"/>
                <a:ea typeface="Nunito" pitchFamily="34" charset="-122"/>
                <a:cs typeface="Nunito" pitchFamily="34" charset="-120"/>
              </a:rPr>
              <a:t>2</a:t>
            </a:r>
            <a:endParaRPr lang="en-US" sz="2179" dirty="0"/>
          </a:p>
        </p:txBody>
      </p:sp>
      <p:sp>
        <p:nvSpPr>
          <p:cNvPr id="15" name="Text 11"/>
          <p:cNvSpPr/>
          <p:nvPr/>
        </p:nvSpPr>
        <p:spPr>
          <a:xfrm>
            <a:off x="6162199" y="6657023"/>
            <a:ext cx="2305883" cy="288250"/>
          </a:xfrm>
          <a:prstGeom prst="rect">
            <a:avLst/>
          </a:prstGeom>
          <a:noFill/>
          <a:ln/>
        </p:spPr>
        <p:txBody>
          <a:bodyPr wrap="none" rtlCol="0" anchor="t"/>
          <a:lstStyle/>
          <a:p>
            <a:pPr marL="0" indent="0" algn="ctr">
              <a:lnSpc>
                <a:spcPts val="2270"/>
              </a:lnSpc>
              <a:buNone/>
            </a:pPr>
            <a:r>
              <a:rPr lang="en-US" sz="1816" b="1" dirty="0">
                <a:solidFill>
                  <a:srgbClr val="FFFFFF"/>
                </a:solidFill>
                <a:latin typeface="Nunito" pitchFamily="34" charset="0"/>
                <a:ea typeface="Nunito" pitchFamily="34" charset="-122"/>
                <a:cs typeface="Nunito" pitchFamily="34" charset="-120"/>
              </a:rPr>
              <a:t>Clean and Preprocess</a:t>
            </a:r>
            <a:endParaRPr lang="en-US" sz="1816" dirty="0"/>
          </a:p>
        </p:txBody>
      </p:sp>
      <p:sp>
        <p:nvSpPr>
          <p:cNvPr id="16" name="Text 12"/>
          <p:cNvSpPr/>
          <p:nvPr/>
        </p:nvSpPr>
        <p:spPr>
          <a:xfrm>
            <a:off x="4510564" y="7062788"/>
            <a:ext cx="5609273" cy="626983"/>
          </a:xfrm>
          <a:prstGeom prst="rect">
            <a:avLst/>
          </a:prstGeom>
          <a:noFill/>
          <a:ln/>
        </p:spPr>
        <p:txBody>
          <a:bodyPr wrap="square" rtlCol="0" anchor="t"/>
          <a:lstStyle/>
          <a:p>
            <a:pPr marL="0" indent="0" algn="ctr">
              <a:lnSpc>
                <a:spcPts val="2469"/>
              </a:lnSpc>
              <a:buNone/>
            </a:pPr>
            <a:r>
              <a:rPr lang="en-US" sz="1543" dirty="0">
                <a:solidFill>
                  <a:srgbClr val="FFFFFF"/>
                </a:solidFill>
                <a:latin typeface="PT Sans" pitchFamily="34" charset="0"/>
                <a:ea typeface="PT Sans" pitchFamily="34" charset="-122"/>
                <a:cs typeface="PT Sans" pitchFamily="34" charset="-120"/>
              </a:rPr>
              <a:t>Handle missing values, fix data inconsistencies, and transform the data into a format suitable for analysis.</a:t>
            </a:r>
            <a:endParaRPr lang="en-US" sz="1543" dirty="0"/>
          </a:p>
        </p:txBody>
      </p:sp>
      <p:sp>
        <p:nvSpPr>
          <p:cNvPr id="17" name="Shape 13"/>
          <p:cNvSpPr/>
          <p:nvPr/>
        </p:nvSpPr>
        <p:spPr>
          <a:xfrm>
            <a:off x="10402372" y="5089088"/>
            <a:ext cx="22860" cy="685919"/>
          </a:xfrm>
          <a:prstGeom prst="roundRect">
            <a:avLst>
              <a:gd name="adj" fmla="val 1286128"/>
            </a:avLst>
          </a:prstGeom>
          <a:solidFill>
            <a:srgbClr val="DD785E"/>
          </a:solidFill>
          <a:ln/>
        </p:spPr>
      </p:sp>
      <p:sp>
        <p:nvSpPr>
          <p:cNvPr id="18" name="Shape 14"/>
          <p:cNvSpPr/>
          <p:nvPr/>
        </p:nvSpPr>
        <p:spPr>
          <a:xfrm>
            <a:off x="10193298" y="5554504"/>
            <a:ext cx="441007" cy="441008"/>
          </a:xfrm>
          <a:prstGeom prst="roundRect">
            <a:avLst>
              <a:gd name="adj" fmla="val 66668"/>
            </a:avLst>
          </a:prstGeom>
          <a:solidFill>
            <a:srgbClr val="00002E"/>
          </a:solidFill>
          <a:ln w="22860">
            <a:solidFill>
              <a:srgbClr val="DD785E"/>
            </a:solidFill>
            <a:prstDash val="solid"/>
          </a:ln>
        </p:spPr>
      </p:sp>
      <p:sp>
        <p:nvSpPr>
          <p:cNvPr id="19" name="Text 15"/>
          <p:cNvSpPr/>
          <p:nvPr/>
        </p:nvSpPr>
        <p:spPr>
          <a:xfrm>
            <a:off x="10330815" y="5636657"/>
            <a:ext cx="165973" cy="276701"/>
          </a:xfrm>
          <a:prstGeom prst="rect">
            <a:avLst/>
          </a:prstGeom>
          <a:noFill/>
          <a:ln/>
        </p:spPr>
        <p:txBody>
          <a:bodyPr wrap="none" rtlCol="0" anchor="t"/>
          <a:lstStyle/>
          <a:p>
            <a:pPr marL="0" indent="0" algn="ctr">
              <a:lnSpc>
                <a:spcPts val="2179"/>
              </a:lnSpc>
              <a:buNone/>
            </a:pPr>
            <a:r>
              <a:rPr lang="en-US" sz="2179" b="1" dirty="0">
                <a:solidFill>
                  <a:srgbClr val="FFFFFF"/>
                </a:solidFill>
                <a:latin typeface="Nunito" pitchFamily="34" charset="0"/>
                <a:ea typeface="Nunito" pitchFamily="34" charset="-122"/>
                <a:cs typeface="Nunito" pitchFamily="34" charset="-120"/>
              </a:rPr>
              <a:t>3</a:t>
            </a:r>
            <a:endParaRPr lang="en-US" sz="2179" dirty="0"/>
          </a:p>
        </p:txBody>
      </p:sp>
      <p:sp>
        <p:nvSpPr>
          <p:cNvPr id="20" name="Text 16"/>
          <p:cNvSpPr/>
          <p:nvPr/>
        </p:nvSpPr>
        <p:spPr>
          <a:xfrm>
            <a:off x="9260800" y="3860244"/>
            <a:ext cx="2305883" cy="288250"/>
          </a:xfrm>
          <a:prstGeom prst="rect">
            <a:avLst/>
          </a:prstGeom>
          <a:noFill/>
          <a:ln/>
        </p:spPr>
        <p:txBody>
          <a:bodyPr wrap="none" rtlCol="0" anchor="t"/>
          <a:lstStyle/>
          <a:p>
            <a:pPr marL="0" indent="0" algn="ctr">
              <a:lnSpc>
                <a:spcPts val="2270"/>
              </a:lnSpc>
              <a:buNone/>
            </a:pPr>
            <a:r>
              <a:rPr lang="en-US" sz="1816" b="1" dirty="0">
                <a:solidFill>
                  <a:srgbClr val="FFFFFF"/>
                </a:solidFill>
                <a:latin typeface="Nunito" pitchFamily="34" charset="0"/>
                <a:ea typeface="Nunito" pitchFamily="34" charset="-122"/>
                <a:cs typeface="Nunito" pitchFamily="34" charset="-120"/>
              </a:rPr>
              <a:t>Enrich with Context</a:t>
            </a:r>
            <a:endParaRPr lang="en-US" sz="1816" dirty="0"/>
          </a:p>
        </p:txBody>
      </p:sp>
      <p:sp>
        <p:nvSpPr>
          <p:cNvPr id="21" name="Text 17"/>
          <p:cNvSpPr/>
          <p:nvPr/>
        </p:nvSpPr>
        <p:spPr>
          <a:xfrm>
            <a:off x="7609165" y="4266009"/>
            <a:ext cx="5609273" cy="626983"/>
          </a:xfrm>
          <a:prstGeom prst="rect">
            <a:avLst/>
          </a:prstGeom>
          <a:noFill/>
          <a:ln/>
        </p:spPr>
        <p:txBody>
          <a:bodyPr wrap="square" rtlCol="0" anchor="t"/>
          <a:lstStyle/>
          <a:p>
            <a:pPr marL="0" indent="0" algn="ctr">
              <a:lnSpc>
                <a:spcPts val="2469"/>
              </a:lnSpc>
              <a:buNone/>
            </a:pPr>
            <a:r>
              <a:rPr lang="en-US" sz="1543" dirty="0">
                <a:solidFill>
                  <a:srgbClr val="FFFFFF"/>
                </a:solidFill>
                <a:latin typeface="PT Sans" pitchFamily="34" charset="0"/>
                <a:ea typeface="PT Sans" pitchFamily="34" charset="-122"/>
                <a:cs typeface="PT Sans" pitchFamily="34" charset="-120"/>
              </a:rPr>
              <a:t>Supplement the data with additional information like team rosters, venue details, and weather conditions.</a:t>
            </a:r>
            <a:endParaRPr lang="en-US" sz="154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2485787"/>
            <a:ext cx="6710124" cy="704017"/>
          </a:xfrm>
          <a:prstGeom prst="rect">
            <a:avLst/>
          </a:prstGeom>
          <a:noFill/>
          <a:ln/>
        </p:spPr>
        <p:txBody>
          <a:bodyPr wrap="none" rtlCol="0" anchor="t"/>
          <a:lstStyle/>
          <a:p>
            <a:pPr marL="0" indent="0">
              <a:lnSpc>
                <a:spcPts val="5544"/>
              </a:lnSpc>
              <a:buNone/>
            </a:pPr>
            <a:r>
              <a:rPr lang="en-US" sz="4435" b="1" dirty="0">
                <a:solidFill>
                  <a:srgbClr val="FFFFFF"/>
                </a:solidFill>
                <a:latin typeface="Nunito" pitchFamily="34" charset="0"/>
                <a:ea typeface="Nunito" pitchFamily="34" charset="-122"/>
                <a:cs typeface="Nunito" pitchFamily="34" charset="-120"/>
              </a:rPr>
              <a:t>Exploratory Data Analysis</a:t>
            </a:r>
            <a:endParaRPr lang="en-US" sz="4435" dirty="0"/>
          </a:p>
        </p:txBody>
      </p:sp>
      <p:sp>
        <p:nvSpPr>
          <p:cNvPr id="5" name="Text 2"/>
          <p:cNvSpPr/>
          <p:nvPr/>
        </p:nvSpPr>
        <p:spPr>
          <a:xfrm>
            <a:off x="837724" y="3788093"/>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Match Statistics</a:t>
            </a:r>
            <a:endParaRPr lang="en-US" sz="2218" dirty="0"/>
          </a:p>
        </p:txBody>
      </p:sp>
      <p:sp>
        <p:nvSpPr>
          <p:cNvPr id="6" name="Text 3"/>
          <p:cNvSpPr/>
          <p:nvPr/>
        </p:nvSpPr>
        <p:spPr>
          <a:xfrm>
            <a:off x="837724" y="4379357"/>
            <a:ext cx="3928586" cy="1149072"/>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Analyze trends in match outcomes, run rates, and other in-game metrics to uncover patterns and anomalies.</a:t>
            </a:r>
            <a:endParaRPr lang="en-US" sz="1885" dirty="0"/>
          </a:p>
        </p:txBody>
      </p:sp>
      <p:sp>
        <p:nvSpPr>
          <p:cNvPr id="7" name="Text 4"/>
          <p:cNvSpPr/>
          <p:nvPr/>
        </p:nvSpPr>
        <p:spPr>
          <a:xfrm>
            <a:off x="5357813" y="3788093"/>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Player Performances</a:t>
            </a:r>
            <a:endParaRPr lang="en-US" sz="2218" dirty="0"/>
          </a:p>
        </p:txBody>
      </p:sp>
      <p:sp>
        <p:nvSpPr>
          <p:cNvPr id="8" name="Text 5"/>
          <p:cNvSpPr/>
          <p:nvPr/>
        </p:nvSpPr>
        <p:spPr>
          <a:xfrm>
            <a:off x="5357813" y="4379357"/>
            <a:ext cx="3928586" cy="1149072"/>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Dive deep into individual player statistics, including batting, bowling, and fielding performances.</a:t>
            </a:r>
            <a:endParaRPr lang="en-US" sz="1885" dirty="0"/>
          </a:p>
        </p:txBody>
      </p:sp>
      <p:sp>
        <p:nvSpPr>
          <p:cNvPr id="9" name="Text 6"/>
          <p:cNvSpPr/>
          <p:nvPr/>
        </p:nvSpPr>
        <p:spPr>
          <a:xfrm>
            <a:off x="9877901" y="3788093"/>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Venue Dynamics</a:t>
            </a:r>
            <a:endParaRPr lang="en-US" sz="2218" dirty="0"/>
          </a:p>
        </p:txBody>
      </p:sp>
      <p:sp>
        <p:nvSpPr>
          <p:cNvPr id="10" name="Text 7"/>
          <p:cNvSpPr/>
          <p:nvPr/>
        </p:nvSpPr>
        <p:spPr>
          <a:xfrm>
            <a:off x="9877901" y="4379357"/>
            <a:ext cx="3928586" cy="1149072"/>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Investigate how factors like pitch conditions and weather impact the gameplay and outcomes.</a:t>
            </a:r>
            <a:endParaRPr lang="en-US" sz="18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9204" y="1670804"/>
            <a:ext cx="4887992" cy="4887992"/>
          </a:xfrm>
          <a:prstGeom prst="rect">
            <a:avLst/>
          </a:prstGeom>
        </p:spPr>
      </p:pic>
      <p:sp>
        <p:nvSpPr>
          <p:cNvPr id="6" name="Text 1"/>
          <p:cNvSpPr/>
          <p:nvPr/>
        </p:nvSpPr>
        <p:spPr>
          <a:xfrm>
            <a:off x="6324124" y="990838"/>
            <a:ext cx="7218759" cy="704017"/>
          </a:xfrm>
          <a:prstGeom prst="rect">
            <a:avLst/>
          </a:prstGeom>
          <a:noFill/>
          <a:ln/>
        </p:spPr>
        <p:txBody>
          <a:bodyPr wrap="none" rtlCol="0" anchor="t"/>
          <a:lstStyle/>
          <a:p>
            <a:pPr marL="0" indent="0">
              <a:lnSpc>
                <a:spcPts val="5544"/>
              </a:lnSpc>
              <a:buNone/>
            </a:pPr>
            <a:r>
              <a:rPr lang="en-US" sz="4435" b="1" dirty="0">
                <a:solidFill>
                  <a:srgbClr val="FFFFFF"/>
                </a:solidFill>
                <a:latin typeface="Nunito" pitchFamily="34" charset="0"/>
                <a:ea typeface="Nunito" pitchFamily="34" charset="-122"/>
                <a:cs typeface="Nunito" pitchFamily="34" charset="-120"/>
              </a:rPr>
              <a:t>Player Performance Insights</a:t>
            </a:r>
            <a:endParaRPr lang="en-US" sz="4435" dirty="0"/>
          </a:p>
        </p:txBody>
      </p:sp>
      <p:sp>
        <p:nvSpPr>
          <p:cNvPr id="7" name="Shape 2"/>
          <p:cNvSpPr/>
          <p:nvPr/>
        </p:nvSpPr>
        <p:spPr>
          <a:xfrm>
            <a:off x="6324124" y="2323028"/>
            <a:ext cx="538520" cy="538520"/>
          </a:xfrm>
          <a:prstGeom prst="roundRect">
            <a:avLst>
              <a:gd name="adj" fmla="val 66677"/>
            </a:avLst>
          </a:prstGeom>
          <a:solidFill>
            <a:srgbClr val="00002E"/>
          </a:solidFill>
          <a:ln w="22860">
            <a:solidFill>
              <a:srgbClr val="F2B42D"/>
            </a:solidFill>
            <a:prstDash val="solid"/>
          </a:ln>
        </p:spPr>
      </p:sp>
      <p:sp>
        <p:nvSpPr>
          <p:cNvPr id="8" name="Text 3"/>
          <p:cNvSpPr/>
          <p:nvPr/>
        </p:nvSpPr>
        <p:spPr>
          <a:xfrm>
            <a:off x="6492002" y="2423279"/>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1</a:t>
            </a:r>
            <a:endParaRPr lang="en-US" sz="2661" dirty="0"/>
          </a:p>
        </p:txBody>
      </p:sp>
      <p:sp>
        <p:nvSpPr>
          <p:cNvPr id="9" name="Text 4"/>
          <p:cNvSpPr/>
          <p:nvPr/>
        </p:nvSpPr>
        <p:spPr>
          <a:xfrm>
            <a:off x="7101959" y="232302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Batting Leaders</a:t>
            </a:r>
            <a:endParaRPr lang="en-US" sz="2218" dirty="0"/>
          </a:p>
        </p:txBody>
      </p:sp>
      <p:sp>
        <p:nvSpPr>
          <p:cNvPr id="10" name="Text 5"/>
          <p:cNvSpPr/>
          <p:nvPr/>
        </p:nvSpPr>
        <p:spPr>
          <a:xfrm>
            <a:off x="7101959" y="2818567"/>
            <a:ext cx="2836783"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Identify the most consistent run-scorers and recognize emerging batting talents.</a:t>
            </a:r>
            <a:endParaRPr lang="en-US" sz="1885" dirty="0"/>
          </a:p>
        </p:txBody>
      </p:sp>
      <p:sp>
        <p:nvSpPr>
          <p:cNvPr id="11" name="Shape 6"/>
          <p:cNvSpPr/>
          <p:nvPr/>
        </p:nvSpPr>
        <p:spPr>
          <a:xfrm>
            <a:off x="10178058" y="2323028"/>
            <a:ext cx="538520" cy="538520"/>
          </a:xfrm>
          <a:prstGeom prst="roundRect">
            <a:avLst>
              <a:gd name="adj" fmla="val 66677"/>
            </a:avLst>
          </a:prstGeom>
          <a:solidFill>
            <a:srgbClr val="00002E"/>
          </a:solidFill>
          <a:ln w="22860">
            <a:solidFill>
              <a:srgbClr val="D7425E"/>
            </a:solidFill>
            <a:prstDash val="solid"/>
          </a:ln>
        </p:spPr>
      </p:sp>
      <p:sp>
        <p:nvSpPr>
          <p:cNvPr id="12" name="Text 7"/>
          <p:cNvSpPr/>
          <p:nvPr/>
        </p:nvSpPr>
        <p:spPr>
          <a:xfrm>
            <a:off x="10345936" y="2423279"/>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2</a:t>
            </a:r>
            <a:endParaRPr lang="en-US" sz="2661" dirty="0"/>
          </a:p>
        </p:txBody>
      </p:sp>
      <p:sp>
        <p:nvSpPr>
          <p:cNvPr id="13" name="Text 8"/>
          <p:cNvSpPr/>
          <p:nvPr/>
        </p:nvSpPr>
        <p:spPr>
          <a:xfrm>
            <a:off x="10955893" y="232302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Bowling Dominance</a:t>
            </a:r>
            <a:endParaRPr lang="en-US" sz="2218" dirty="0"/>
          </a:p>
        </p:txBody>
      </p:sp>
      <p:sp>
        <p:nvSpPr>
          <p:cNvPr id="14" name="Text 9"/>
          <p:cNvSpPr/>
          <p:nvPr/>
        </p:nvSpPr>
        <p:spPr>
          <a:xfrm>
            <a:off x="10955893" y="2818567"/>
            <a:ext cx="2836783"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Analyze the top wicket-takers and understand the strategies behind their success.</a:t>
            </a:r>
            <a:endParaRPr lang="en-US" sz="1885" dirty="0"/>
          </a:p>
        </p:txBody>
      </p:sp>
      <p:sp>
        <p:nvSpPr>
          <p:cNvPr id="15" name="Shape 10"/>
          <p:cNvSpPr/>
          <p:nvPr/>
        </p:nvSpPr>
        <p:spPr>
          <a:xfrm>
            <a:off x="6324124" y="4859179"/>
            <a:ext cx="538520" cy="538520"/>
          </a:xfrm>
          <a:prstGeom prst="roundRect">
            <a:avLst>
              <a:gd name="adj" fmla="val 66677"/>
            </a:avLst>
          </a:prstGeom>
          <a:solidFill>
            <a:srgbClr val="00002E"/>
          </a:solidFill>
          <a:ln w="22860">
            <a:solidFill>
              <a:srgbClr val="DD785E"/>
            </a:solidFill>
            <a:prstDash val="solid"/>
          </a:ln>
        </p:spPr>
      </p:sp>
      <p:sp>
        <p:nvSpPr>
          <p:cNvPr id="16" name="Text 11"/>
          <p:cNvSpPr/>
          <p:nvPr/>
        </p:nvSpPr>
        <p:spPr>
          <a:xfrm>
            <a:off x="6492002" y="4959429"/>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3</a:t>
            </a:r>
            <a:endParaRPr lang="en-US" sz="2661" dirty="0"/>
          </a:p>
        </p:txBody>
      </p:sp>
      <p:sp>
        <p:nvSpPr>
          <p:cNvPr id="17" name="Text 12"/>
          <p:cNvSpPr/>
          <p:nvPr/>
        </p:nvSpPr>
        <p:spPr>
          <a:xfrm>
            <a:off x="7101959" y="4859179"/>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All-Rounders Shine</a:t>
            </a:r>
            <a:endParaRPr lang="en-US" sz="2218" dirty="0"/>
          </a:p>
        </p:txBody>
      </p:sp>
      <p:sp>
        <p:nvSpPr>
          <p:cNvPr id="18" name="Text 13"/>
          <p:cNvSpPr/>
          <p:nvPr/>
        </p:nvSpPr>
        <p:spPr>
          <a:xfrm>
            <a:off x="7101959" y="5354717"/>
            <a:ext cx="2836783"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Spotlight the versatile players who excel in both batting and bowling disciplines.</a:t>
            </a:r>
            <a:endParaRPr lang="en-US" sz="1885" dirty="0"/>
          </a:p>
        </p:txBody>
      </p:sp>
      <p:sp>
        <p:nvSpPr>
          <p:cNvPr id="19" name="Shape 14"/>
          <p:cNvSpPr/>
          <p:nvPr/>
        </p:nvSpPr>
        <p:spPr>
          <a:xfrm>
            <a:off x="10178058" y="4859179"/>
            <a:ext cx="538520" cy="538520"/>
          </a:xfrm>
          <a:prstGeom prst="roundRect">
            <a:avLst>
              <a:gd name="adj" fmla="val 66677"/>
            </a:avLst>
          </a:prstGeom>
          <a:solidFill>
            <a:srgbClr val="00002E"/>
          </a:solidFill>
          <a:ln w="22860">
            <a:solidFill>
              <a:srgbClr val="48A8E2"/>
            </a:solidFill>
            <a:prstDash val="solid"/>
          </a:ln>
        </p:spPr>
      </p:sp>
      <p:sp>
        <p:nvSpPr>
          <p:cNvPr id="20" name="Text 15"/>
          <p:cNvSpPr/>
          <p:nvPr/>
        </p:nvSpPr>
        <p:spPr>
          <a:xfrm>
            <a:off x="10345936" y="4959429"/>
            <a:ext cx="202763" cy="337899"/>
          </a:xfrm>
          <a:prstGeom prst="rect">
            <a:avLst/>
          </a:prstGeom>
          <a:noFill/>
          <a:ln/>
        </p:spPr>
        <p:txBody>
          <a:bodyPr wrap="none" rtlCol="0" anchor="t"/>
          <a:lstStyle/>
          <a:p>
            <a:pPr marL="0" indent="0" algn="ctr">
              <a:lnSpc>
                <a:spcPts val="2661"/>
              </a:lnSpc>
              <a:buNone/>
            </a:pPr>
            <a:r>
              <a:rPr lang="en-US" sz="2661" b="1" dirty="0">
                <a:solidFill>
                  <a:srgbClr val="FFFFFF"/>
                </a:solidFill>
                <a:latin typeface="Nunito" pitchFamily="34" charset="0"/>
                <a:ea typeface="Nunito" pitchFamily="34" charset="-122"/>
                <a:cs typeface="Nunito" pitchFamily="34" charset="-120"/>
              </a:rPr>
              <a:t>4</a:t>
            </a:r>
            <a:endParaRPr lang="en-US" sz="2661" dirty="0"/>
          </a:p>
        </p:txBody>
      </p:sp>
      <p:sp>
        <p:nvSpPr>
          <p:cNvPr id="21" name="Text 16"/>
          <p:cNvSpPr/>
          <p:nvPr/>
        </p:nvSpPr>
        <p:spPr>
          <a:xfrm>
            <a:off x="10955893" y="4859179"/>
            <a:ext cx="2836783" cy="703898"/>
          </a:xfrm>
          <a:prstGeom prst="rect">
            <a:avLst/>
          </a:prstGeom>
          <a:noFill/>
          <a:ln/>
        </p:spPr>
        <p:txBody>
          <a:bodyPr wrap="squar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Breakthrough Performances</a:t>
            </a:r>
            <a:endParaRPr lang="en-US" sz="2218" dirty="0"/>
          </a:p>
        </p:txBody>
      </p:sp>
      <p:sp>
        <p:nvSpPr>
          <p:cNvPr id="22" name="Text 17"/>
          <p:cNvSpPr/>
          <p:nvPr/>
        </p:nvSpPr>
        <p:spPr>
          <a:xfrm>
            <a:off x="10955893" y="5706666"/>
            <a:ext cx="2836783"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Uncover the rising stars who have made a significant impact in recent IPL seasons.</a:t>
            </a:r>
            <a:endParaRPr lang="en-US" sz="18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9204" y="2416254"/>
            <a:ext cx="4887873" cy="3397091"/>
          </a:xfrm>
          <a:prstGeom prst="rect">
            <a:avLst/>
          </a:prstGeom>
        </p:spPr>
      </p:pic>
      <p:sp>
        <p:nvSpPr>
          <p:cNvPr id="6" name="Text 1"/>
          <p:cNvSpPr/>
          <p:nvPr/>
        </p:nvSpPr>
        <p:spPr>
          <a:xfrm>
            <a:off x="6324124" y="911662"/>
            <a:ext cx="7153394" cy="704017"/>
          </a:xfrm>
          <a:prstGeom prst="rect">
            <a:avLst/>
          </a:prstGeom>
          <a:noFill/>
          <a:ln/>
        </p:spPr>
        <p:txBody>
          <a:bodyPr wrap="none" rtlCol="0" anchor="t"/>
          <a:lstStyle/>
          <a:p>
            <a:pPr marL="0" indent="0">
              <a:lnSpc>
                <a:spcPts val="5544"/>
              </a:lnSpc>
              <a:buNone/>
            </a:pPr>
            <a:r>
              <a:rPr lang="en-US" sz="4435" b="1" dirty="0">
                <a:solidFill>
                  <a:srgbClr val="FFFFFF"/>
                </a:solidFill>
                <a:latin typeface="Nunito" pitchFamily="34" charset="0"/>
                <a:ea typeface="Nunito" pitchFamily="34" charset="-122"/>
                <a:cs typeface="Nunito" pitchFamily="34" charset="-120"/>
              </a:rPr>
              <a:t>Team Strategies and Trends</a:t>
            </a:r>
            <a:endParaRPr lang="en-US" sz="4435" dirty="0"/>
          </a:p>
        </p:txBody>
      </p:sp>
      <p:sp>
        <p:nvSpPr>
          <p:cNvPr id="7" name="Shape 2"/>
          <p:cNvSpPr/>
          <p:nvPr/>
        </p:nvSpPr>
        <p:spPr>
          <a:xfrm>
            <a:off x="6324124" y="1974652"/>
            <a:ext cx="3614618" cy="2551986"/>
          </a:xfrm>
          <a:prstGeom prst="roundRect">
            <a:avLst>
              <a:gd name="adj" fmla="val 14070"/>
            </a:avLst>
          </a:prstGeom>
          <a:solidFill>
            <a:srgbClr val="00002E"/>
          </a:solidFill>
          <a:ln w="22860">
            <a:solidFill>
              <a:srgbClr val="F2B42D"/>
            </a:solidFill>
            <a:prstDash val="solid"/>
          </a:ln>
        </p:spPr>
      </p:sp>
      <p:sp>
        <p:nvSpPr>
          <p:cNvPr id="8" name="Text 3"/>
          <p:cNvSpPr/>
          <p:nvPr/>
        </p:nvSpPr>
        <p:spPr>
          <a:xfrm>
            <a:off x="6586299" y="2236827"/>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Batting Approaches</a:t>
            </a:r>
            <a:endParaRPr lang="en-US" sz="2218" dirty="0"/>
          </a:p>
        </p:txBody>
      </p:sp>
      <p:sp>
        <p:nvSpPr>
          <p:cNvPr id="9" name="Text 4"/>
          <p:cNvSpPr/>
          <p:nvPr/>
        </p:nvSpPr>
        <p:spPr>
          <a:xfrm>
            <a:off x="6586299" y="2732365"/>
            <a:ext cx="3090267"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Analyze how teams adapt their batting lineups and strategies to different match situations.</a:t>
            </a:r>
            <a:endParaRPr lang="en-US" sz="1885" dirty="0"/>
          </a:p>
        </p:txBody>
      </p:sp>
      <p:sp>
        <p:nvSpPr>
          <p:cNvPr id="10" name="Shape 5"/>
          <p:cNvSpPr/>
          <p:nvPr/>
        </p:nvSpPr>
        <p:spPr>
          <a:xfrm>
            <a:off x="10178058" y="1974652"/>
            <a:ext cx="3614618" cy="2551986"/>
          </a:xfrm>
          <a:prstGeom prst="roundRect">
            <a:avLst>
              <a:gd name="adj" fmla="val 14070"/>
            </a:avLst>
          </a:prstGeom>
          <a:solidFill>
            <a:srgbClr val="00002E"/>
          </a:solidFill>
          <a:ln w="22860">
            <a:solidFill>
              <a:srgbClr val="D7425E"/>
            </a:solidFill>
            <a:prstDash val="solid"/>
          </a:ln>
        </p:spPr>
      </p:sp>
      <p:sp>
        <p:nvSpPr>
          <p:cNvPr id="11" name="Text 6"/>
          <p:cNvSpPr/>
          <p:nvPr/>
        </p:nvSpPr>
        <p:spPr>
          <a:xfrm>
            <a:off x="10440233" y="2236827"/>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Bowling Tactics</a:t>
            </a:r>
            <a:endParaRPr lang="en-US" sz="2218" dirty="0"/>
          </a:p>
        </p:txBody>
      </p:sp>
      <p:sp>
        <p:nvSpPr>
          <p:cNvPr id="12" name="Text 7"/>
          <p:cNvSpPr/>
          <p:nvPr/>
        </p:nvSpPr>
        <p:spPr>
          <a:xfrm>
            <a:off x="10440233" y="2732365"/>
            <a:ext cx="3090267"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Understand the various bowling combinations and strategies employed by successful IPL teams.</a:t>
            </a:r>
            <a:endParaRPr lang="en-US" sz="1885" dirty="0"/>
          </a:p>
        </p:txBody>
      </p:sp>
      <p:sp>
        <p:nvSpPr>
          <p:cNvPr id="13" name="Shape 8"/>
          <p:cNvSpPr/>
          <p:nvPr/>
        </p:nvSpPr>
        <p:spPr>
          <a:xfrm>
            <a:off x="6324124" y="4765953"/>
            <a:ext cx="3614618" cy="2551986"/>
          </a:xfrm>
          <a:prstGeom prst="roundRect">
            <a:avLst>
              <a:gd name="adj" fmla="val 14070"/>
            </a:avLst>
          </a:prstGeom>
          <a:solidFill>
            <a:srgbClr val="00002E"/>
          </a:solidFill>
          <a:ln w="22860">
            <a:solidFill>
              <a:srgbClr val="DD785E"/>
            </a:solidFill>
            <a:prstDash val="solid"/>
          </a:ln>
        </p:spPr>
      </p:sp>
      <p:sp>
        <p:nvSpPr>
          <p:cNvPr id="14" name="Text 9"/>
          <p:cNvSpPr/>
          <p:nvPr/>
        </p:nvSpPr>
        <p:spPr>
          <a:xfrm>
            <a:off x="6586299" y="502812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Squad Composition</a:t>
            </a:r>
            <a:endParaRPr lang="en-US" sz="2218" dirty="0"/>
          </a:p>
        </p:txBody>
      </p:sp>
      <p:sp>
        <p:nvSpPr>
          <p:cNvPr id="15" name="Text 10"/>
          <p:cNvSpPr/>
          <p:nvPr/>
        </p:nvSpPr>
        <p:spPr>
          <a:xfrm>
            <a:off x="6586299" y="5523667"/>
            <a:ext cx="3090267"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Examine how teams balance their rosters with the right mix of international and domestic players.</a:t>
            </a:r>
            <a:endParaRPr lang="en-US" sz="1885" dirty="0"/>
          </a:p>
        </p:txBody>
      </p:sp>
      <p:sp>
        <p:nvSpPr>
          <p:cNvPr id="16" name="Shape 11"/>
          <p:cNvSpPr/>
          <p:nvPr/>
        </p:nvSpPr>
        <p:spPr>
          <a:xfrm>
            <a:off x="10178058" y="4765953"/>
            <a:ext cx="3614618" cy="2551986"/>
          </a:xfrm>
          <a:prstGeom prst="roundRect">
            <a:avLst>
              <a:gd name="adj" fmla="val 14070"/>
            </a:avLst>
          </a:prstGeom>
          <a:solidFill>
            <a:srgbClr val="00002E"/>
          </a:solidFill>
          <a:ln w="22860">
            <a:solidFill>
              <a:srgbClr val="48A8E2"/>
            </a:solidFill>
            <a:prstDash val="solid"/>
          </a:ln>
        </p:spPr>
      </p:sp>
      <p:sp>
        <p:nvSpPr>
          <p:cNvPr id="17" name="Text 12"/>
          <p:cNvSpPr/>
          <p:nvPr/>
        </p:nvSpPr>
        <p:spPr>
          <a:xfrm>
            <a:off x="10440233" y="5028128"/>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Captaincy Impact</a:t>
            </a:r>
            <a:endParaRPr lang="en-US" sz="2218" dirty="0"/>
          </a:p>
        </p:txBody>
      </p:sp>
      <p:sp>
        <p:nvSpPr>
          <p:cNvPr id="18" name="Text 13"/>
          <p:cNvSpPr/>
          <p:nvPr/>
        </p:nvSpPr>
        <p:spPr>
          <a:xfrm>
            <a:off x="10440233" y="5523667"/>
            <a:ext cx="3090267"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Explore the influential role of team captains in shaping their squad's performance and morale.</a:t>
            </a:r>
            <a:endParaRPr lang="en-US" sz="18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8725" y="2720340"/>
            <a:ext cx="4928830" cy="2788920"/>
          </a:xfrm>
          <a:prstGeom prst="rect">
            <a:avLst/>
          </a:prstGeom>
        </p:spPr>
      </p:pic>
      <p:sp>
        <p:nvSpPr>
          <p:cNvPr id="6" name="Text 1"/>
          <p:cNvSpPr/>
          <p:nvPr/>
        </p:nvSpPr>
        <p:spPr>
          <a:xfrm>
            <a:off x="6267093" y="614720"/>
            <a:ext cx="7582614" cy="1312069"/>
          </a:xfrm>
          <a:prstGeom prst="rect">
            <a:avLst/>
          </a:prstGeom>
          <a:noFill/>
          <a:ln/>
        </p:spPr>
        <p:txBody>
          <a:bodyPr wrap="square" rtlCol="0" anchor="t"/>
          <a:lstStyle/>
          <a:p>
            <a:pPr marL="0" indent="0">
              <a:lnSpc>
                <a:spcPts val="5166"/>
              </a:lnSpc>
              <a:buNone/>
            </a:pPr>
            <a:r>
              <a:rPr lang="en-US" sz="4133" b="1" dirty="0">
                <a:solidFill>
                  <a:srgbClr val="FFFFFF"/>
                </a:solidFill>
                <a:latin typeface="Nunito" pitchFamily="34" charset="0"/>
                <a:ea typeface="Nunito" pitchFamily="34" charset="-122"/>
                <a:cs typeface="Nunito" pitchFamily="34" charset="-120"/>
              </a:rPr>
              <a:t>Predictive Modeling and Forecasting</a:t>
            </a:r>
            <a:endParaRPr lang="en-US" sz="4133" dirty="0"/>
          </a:p>
        </p:txBody>
      </p:sp>
      <p:pic>
        <p:nvPicPr>
          <p:cNvPr id="7" name="Image 3" descr="preencoded.png"/>
          <p:cNvPicPr>
            <a:picLocks noChangeAspect="1"/>
          </p:cNvPicPr>
          <p:nvPr/>
        </p:nvPicPr>
        <p:blipFill>
          <a:blip r:embed="rId6"/>
          <a:stretch>
            <a:fillRect/>
          </a:stretch>
        </p:blipFill>
        <p:spPr>
          <a:xfrm>
            <a:off x="6267093" y="2261354"/>
            <a:ext cx="1115258" cy="1784509"/>
          </a:xfrm>
          <a:prstGeom prst="rect">
            <a:avLst/>
          </a:prstGeom>
        </p:spPr>
      </p:pic>
      <p:sp>
        <p:nvSpPr>
          <p:cNvPr id="8" name="Text 2"/>
          <p:cNvSpPr/>
          <p:nvPr/>
        </p:nvSpPr>
        <p:spPr>
          <a:xfrm>
            <a:off x="7716917" y="2484358"/>
            <a:ext cx="2624257" cy="328017"/>
          </a:xfrm>
          <a:prstGeom prst="rect">
            <a:avLst/>
          </a:prstGeom>
          <a:noFill/>
          <a:ln/>
        </p:spPr>
        <p:txBody>
          <a:bodyPr wrap="none" rtlCol="0" anchor="t"/>
          <a:lstStyle/>
          <a:p>
            <a:pPr marL="0" indent="0" algn="l">
              <a:lnSpc>
                <a:spcPts val="2583"/>
              </a:lnSpc>
              <a:buNone/>
            </a:pPr>
            <a:r>
              <a:rPr lang="en-US" sz="2066" b="1" dirty="0">
                <a:solidFill>
                  <a:srgbClr val="FFFFFF"/>
                </a:solidFill>
                <a:latin typeface="Nunito" pitchFamily="34" charset="0"/>
                <a:ea typeface="Nunito" pitchFamily="34" charset="-122"/>
                <a:cs typeface="Nunito" pitchFamily="34" charset="-120"/>
              </a:rPr>
              <a:t>Feature Engineering</a:t>
            </a:r>
            <a:endParaRPr lang="en-US" sz="2066" dirty="0"/>
          </a:p>
        </p:txBody>
      </p:sp>
      <p:sp>
        <p:nvSpPr>
          <p:cNvPr id="9" name="Text 3"/>
          <p:cNvSpPr/>
          <p:nvPr/>
        </p:nvSpPr>
        <p:spPr>
          <a:xfrm>
            <a:off x="7716917" y="2946202"/>
            <a:ext cx="6132790" cy="713899"/>
          </a:xfrm>
          <a:prstGeom prst="rect">
            <a:avLst/>
          </a:prstGeom>
          <a:noFill/>
          <a:ln/>
        </p:spPr>
        <p:txBody>
          <a:bodyPr wrap="square" rtlCol="0" anchor="t"/>
          <a:lstStyle/>
          <a:p>
            <a:pPr marL="0" indent="0" algn="l">
              <a:lnSpc>
                <a:spcPts val="2810"/>
              </a:lnSpc>
              <a:buNone/>
            </a:pPr>
            <a:r>
              <a:rPr lang="en-US" sz="1756" dirty="0">
                <a:solidFill>
                  <a:srgbClr val="FFFFFF"/>
                </a:solidFill>
                <a:latin typeface="PT Sans" pitchFamily="34" charset="0"/>
                <a:ea typeface="PT Sans" pitchFamily="34" charset="-122"/>
                <a:cs typeface="PT Sans" pitchFamily="34" charset="-120"/>
              </a:rPr>
              <a:t>Identify the most relevant features from the data to build accurate predictive models.</a:t>
            </a:r>
            <a:endParaRPr lang="en-US" sz="1756" dirty="0"/>
          </a:p>
        </p:txBody>
      </p:sp>
      <p:pic>
        <p:nvPicPr>
          <p:cNvPr id="10" name="Image 4" descr="preencoded.png"/>
          <p:cNvPicPr>
            <a:picLocks noChangeAspect="1"/>
          </p:cNvPicPr>
          <p:nvPr/>
        </p:nvPicPr>
        <p:blipFill>
          <a:blip r:embed="rId7"/>
          <a:stretch>
            <a:fillRect/>
          </a:stretch>
        </p:blipFill>
        <p:spPr>
          <a:xfrm>
            <a:off x="6267093" y="4045863"/>
            <a:ext cx="1115258" cy="1784509"/>
          </a:xfrm>
          <a:prstGeom prst="rect">
            <a:avLst/>
          </a:prstGeom>
        </p:spPr>
      </p:pic>
      <p:sp>
        <p:nvSpPr>
          <p:cNvPr id="11" name="Text 4"/>
          <p:cNvSpPr/>
          <p:nvPr/>
        </p:nvSpPr>
        <p:spPr>
          <a:xfrm>
            <a:off x="7716917" y="4268867"/>
            <a:ext cx="2624257" cy="328017"/>
          </a:xfrm>
          <a:prstGeom prst="rect">
            <a:avLst/>
          </a:prstGeom>
          <a:noFill/>
          <a:ln/>
        </p:spPr>
        <p:txBody>
          <a:bodyPr wrap="none" rtlCol="0" anchor="t"/>
          <a:lstStyle/>
          <a:p>
            <a:pPr marL="0" indent="0" algn="l">
              <a:lnSpc>
                <a:spcPts val="2583"/>
              </a:lnSpc>
              <a:buNone/>
            </a:pPr>
            <a:r>
              <a:rPr lang="en-US" sz="2066" b="1" dirty="0">
                <a:solidFill>
                  <a:srgbClr val="FFFFFF"/>
                </a:solidFill>
                <a:latin typeface="Nunito" pitchFamily="34" charset="0"/>
                <a:ea typeface="Nunito" pitchFamily="34" charset="-122"/>
                <a:cs typeface="Nunito" pitchFamily="34" charset="-120"/>
              </a:rPr>
              <a:t>Model Training</a:t>
            </a:r>
            <a:endParaRPr lang="en-US" sz="2066" dirty="0"/>
          </a:p>
        </p:txBody>
      </p:sp>
      <p:sp>
        <p:nvSpPr>
          <p:cNvPr id="12" name="Text 5"/>
          <p:cNvSpPr/>
          <p:nvPr/>
        </p:nvSpPr>
        <p:spPr>
          <a:xfrm>
            <a:off x="7716917" y="4730710"/>
            <a:ext cx="6132790" cy="713899"/>
          </a:xfrm>
          <a:prstGeom prst="rect">
            <a:avLst/>
          </a:prstGeom>
          <a:noFill/>
          <a:ln/>
        </p:spPr>
        <p:txBody>
          <a:bodyPr wrap="square" rtlCol="0" anchor="t"/>
          <a:lstStyle/>
          <a:p>
            <a:pPr marL="0" indent="0" algn="l">
              <a:lnSpc>
                <a:spcPts val="2810"/>
              </a:lnSpc>
              <a:buNone/>
            </a:pPr>
            <a:r>
              <a:rPr lang="en-US" sz="1756" dirty="0">
                <a:solidFill>
                  <a:srgbClr val="FFFFFF"/>
                </a:solidFill>
                <a:latin typeface="PT Sans" pitchFamily="34" charset="0"/>
                <a:ea typeface="PT Sans" pitchFamily="34" charset="-122"/>
                <a:cs typeface="PT Sans" pitchFamily="34" charset="-120"/>
              </a:rPr>
              <a:t>Apply advanced machine learning techniques to forecast match outcomes and player performances.</a:t>
            </a:r>
            <a:endParaRPr lang="en-US" sz="1756" dirty="0"/>
          </a:p>
        </p:txBody>
      </p:sp>
      <p:pic>
        <p:nvPicPr>
          <p:cNvPr id="13" name="Image 5" descr="preencoded.png"/>
          <p:cNvPicPr>
            <a:picLocks noChangeAspect="1"/>
          </p:cNvPicPr>
          <p:nvPr/>
        </p:nvPicPr>
        <p:blipFill>
          <a:blip r:embed="rId8"/>
          <a:stretch>
            <a:fillRect/>
          </a:stretch>
        </p:blipFill>
        <p:spPr>
          <a:xfrm>
            <a:off x="6267093" y="5830372"/>
            <a:ext cx="1115258" cy="1784509"/>
          </a:xfrm>
          <a:prstGeom prst="rect">
            <a:avLst/>
          </a:prstGeom>
        </p:spPr>
      </p:pic>
      <p:sp>
        <p:nvSpPr>
          <p:cNvPr id="14" name="Text 6"/>
          <p:cNvSpPr/>
          <p:nvPr/>
        </p:nvSpPr>
        <p:spPr>
          <a:xfrm>
            <a:off x="7716917" y="6053376"/>
            <a:ext cx="2848570" cy="328017"/>
          </a:xfrm>
          <a:prstGeom prst="rect">
            <a:avLst/>
          </a:prstGeom>
          <a:noFill/>
          <a:ln/>
        </p:spPr>
        <p:txBody>
          <a:bodyPr wrap="none" rtlCol="0" anchor="t"/>
          <a:lstStyle/>
          <a:p>
            <a:pPr marL="0" indent="0" algn="l">
              <a:lnSpc>
                <a:spcPts val="2583"/>
              </a:lnSpc>
              <a:buNone/>
            </a:pPr>
            <a:r>
              <a:rPr lang="en-US" sz="2066" b="1" dirty="0">
                <a:solidFill>
                  <a:srgbClr val="FFFFFF"/>
                </a:solidFill>
                <a:latin typeface="Nunito" pitchFamily="34" charset="0"/>
                <a:ea typeface="Nunito" pitchFamily="34" charset="-122"/>
                <a:cs typeface="Nunito" pitchFamily="34" charset="-120"/>
              </a:rPr>
              <a:t>Performance Evaluation</a:t>
            </a:r>
            <a:endParaRPr lang="en-US" sz="2066" dirty="0"/>
          </a:p>
        </p:txBody>
      </p:sp>
      <p:sp>
        <p:nvSpPr>
          <p:cNvPr id="15" name="Text 7"/>
          <p:cNvSpPr/>
          <p:nvPr/>
        </p:nvSpPr>
        <p:spPr>
          <a:xfrm>
            <a:off x="7716917" y="6515219"/>
            <a:ext cx="6132790" cy="713899"/>
          </a:xfrm>
          <a:prstGeom prst="rect">
            <a:avLst/>
          </a:prstGeom>
          <a:noFill/>
          <a:ln/>
        </p:spPr>
        <p:txBody>
          <a:bodyPr wrap="square" rtlCol="0" anchor="t"/>
          <a:lstStyle/>
          <a:p>
            <a:pPr marL="0" indent="0" algn="l">
              <a:lnSpc>
                <a:spcPts val="2810"/>
              </a:lnSpc>
              <a:buNone/>
            </a:pPr>
            <a:r>
              <a:rPr lang="en-US" sz="1756" dirty="0">
                <a:solidFill>
                  <a:srgbClr val="FFFFFF"/>
                </a:solidFill>
                <a:latin typeface="PT Sans" pitchFamily="34" charset="0"/>
                <a:ea typeface="PT Sans" pitchFamily="34" charset="-122"/>
                <a:cs typeface="PT Sans" pitchFamily="34" charset="-120"/>
              </a:rPr>
              <a:t>Assess the accuracy and reliability of the predictive models through rigorous testing.</a:t>
            </a:r>
            <a:endParaRPr lang="en-US" sz="175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7528" y="2699742"/>
            <a:ext cx="5031224" cy="2830116"/>
          </a:xfrm>
          <a:prstGeom prst="rect">
            <a:avLst/>
          </a:prstGeom>
        </p:spPr>
      </p:pic>
      <p:sp>
        <p:nvSpPr>
          <p:cNvPr id="6" name="Text 1"/>
          <p:cNvSpPr/>
          <p:nvPr/>
        </p:nvSpPr>
        <p:spPr>
          <a:xfrm>
            <a:off x="6123623" y="1061085"/>
            <a:ext cx="6707981" cy="535424"/>
          </a:xfrm>
          <a:prstGeom prst="rect">
            <a:avLst/>
          </a:prstGeom>
          <a:noFill/>
          <a:ln/>
        </p:spPr>
        <p:txBody>
          <a:bodyPr wrap="none" rtlCol="0" anchor="t"/>
          <a:lstStyle/>
          <a:p>
            <a:pPr marL="0" indent="0">
              <a:lnSpc>
                <a:spcPts val="4216"/>
              </a:lnSpc>
              <a:buNone/>
            </a:pPr>
            <a:r>
              <a:rPr lang="en-US" sz="3373" b="1" dirty="0">
                <a:solidFill>
                  <a:srgbClr val="FFFFFF"/>
                </a:solidFill>
                <a:latin typeface="Nunito" pitchFamily="34" charset="0"/>
                <a:ea typeface="Nunito" pitchFamily="34" charset="-122"/>
                <a:cs typeface="Nunito" pitchFamily="34" charset="-120"/>
              </a:rPr>
              <a:t>Conclusion and Recommendations</a:t>
            </a:r>
            <a:endParaRPr lang="en-US" sz="3373" dirty="0"/>
          </a:p>
        </p:txBody>
      </p:sp>
      <p:pic>
        <p:nvPicPr>
          <p:cNvPr id="7" name="Image 3" descr="preencoded.png"/>
          <p:cNvPicPr>
            <a:picLocks noChangeAspect="1"/>
          </p:cNvPicPr>
          <p:nvPr/>
        </p:nvPicPr>
        <p:blipFill>
          <a:blip r:embed="rId6"/>
          <a:stretch>
            <a:fillRect/>
          </a:stretch>
        </p:blipFill>
        <p:spPr>
          <a:xfrm>
            <a:off x="6123623" y="1869519"/>
            <a:ext cx="455057" cy="455057"/>
          </a:xfrm>
          <a:prstGeom prst="rect">
            <a:avLst/>
          </a:prstGeom>
        </p:spPr>
      </p:pic>
      <p:sp>
        <p:nvSpPr>
          <p:cNvPr id="8" name="Text 2"/>
          <p:cNvSpPr/>
          <p:nvPr/>
        </p:nvSpPr>
        <p:spPr>
          <a:xfrm>
            <a:off x="6123623" y="2506623"/>
            <a:ext cx="2141815" cy="267653"/>
          </a:xfrm>
          <a:prstGeom prst="rect">
            <a:avLst/>
          </a:prstGeom>
          <a:noFill/>
          <a:ln/>
        </p:spPr>
        <p:txBody>
          <a:bodyPr wrap="none" rtlCol="0" anchor="t"/>
          <a:lstStyle/>
          <a:p>
            <a:pPr marL="0" indent="0" algn="l">
              <a:lnSpc>
                <a:spcPts val="2108"/>
              </a:lnSpc>
              <a:buNone/>
            </a:pPr>
            <a:r>
              <a:rPr lang="en-US" sz="1687" b="1" dirty="0">
                <a:solidFill>
                  <a:srgbClr val="FFFFFF"/>
                </a:solidFill>
                <a:latin typeface="Nunito" pitchFamily="34" charset="0"/>
                <a:ea typeface="Nunito" pitchFamily="34" charset="-122"/>
                <a:cs typeface="Nunito" pitchFamily="34" charset="-120"/>
              </a:rPr>
              <a:t>Key Insights</a:t>
            </a:r>
            <a:endParaRPr lang="en-US" sz="1687" dirty="0"/>
          </a:p>
        </p:txBody>
      </p:sp>
      <p:sp>
        <p:nvSpPr>
          <p:cNvPr id="9" name="Text 3"/>
          <p:cNvSpPr/>
          <p:nvPr/>
        </p:nvSpPr>
        <p:spPr>
          <a:xfrm>
            <a:off x="6123623" y="2883456"/>
            <a:ext cx="7869555" cy="291227"/>
          </a:xfrm>
          <a:prstGeom prst="rect">
            <a:avLst/>
          </a:prstGeom>
          <a:noFill/>
          <a:ln/>
        </p:spPr>
        <p:txBody>
          <a:bodyPr wrap="none" rtlCol="0" anchor="t"/>
          <a:lstStyle/>
          <a:p>
            <a:pPr marL="0" indent="0" algn="l">
              <a:lnSpc>
                <a:spcPts val="2294"/>
              </a:lnSpc>
              <a:buNone/>
            </a:pPr>
            <a:r>
              <a:rPr lang="en-US" sz="1434" dirty="0">
                <a:solidFill>
                  <a:srgbClr val="FFFFFF"/>
                </a:solidFill>
                <a:latin typeface="PT Sans" pitchFamily="34" charset="0"/>
                <a:ea typeface="PT Sans" pitchFamily="34" charset="-122"/>
                <a:cs typeface="PT Sans" pitchFamily="34" charset="-120"/>
              </a:rPr>
              <a:t>Summarize the most valuable insights gained from the comprehensive data analysis.</a:t>
            </a:r>
            <a:endParaRPr lang="en-US" sz="1434" dirty="0"/>
          </a:p>
        </p:txBody>
      </p:sp>
      <p:pic>
        <p:nvPicPr>
          <p:cNvPr id="10" name="Image 4" descr="preencoded.png"/>
          <p:cNvPicPr>
            <a:picLocks noChangeAspect="1"/>
          </p:cNvPicPr>
          <p:nvPr/>
        </p:nvPicPr>
        <p:blipFill>
          <a:blip r:embed="rId7"/>
          <a:stretch>
            <a:fillRect/>
          </a:stretch>
        </p:blipFill>
        <p:spPr>
          <a:xfrm>
            <a:off x="6123623" y="3720822"/>
            <a:ext cx="455057" cy="455057"/>
          </a:xfrm>
          <a:prstGeom prst="rect">
            <a:avLst/>
          </a:prstGeom>
        </p:spPr>
      </p:pic>
      <p:sp>
        <p:nvSpPr>
          <p:cNvPr id="11" name="Text 4"/>
          <p:cNvSpPr/>
          <p:nvPr/>
        </p:nvSpPr>
        <p:spPr>
          <a:xfrm>
            <a:off x="6123623" y="4357926"/>
            <a:ext cx="2738676" cy="267653"/>
          </a:xfrm>
          <a:prstGeom prst="rect">
            <a:avLst/>
          </a:prstGeom>
          <a:noFill/>
          <a:ln/>
        </p:spPr>
        <p:txBody>
          <a:bodyPr wrap="none" rtlCol="0" anchor="t"/>
          <a:lstStyle/>
          <a:p>
            <a:pPr marL="0" indent="0" algn="l">
              <a:lnSpc>
                <a:spcPts val="2108"/>
              </a:lnSpc>
              <a:buNone/>
            </a:pPr>
            <a:r>
              <a:rPr lang="en-US" sz="1687" b="1" dirty="0">
                <a:solidFill>
                  <a:srgbClr val="FFFFFF"/>
                </a:solidFill>
                <a:latin typeface="Nunito" pitchFamily="34" charset="0"/>
                <a:ea typeface="Nunito" pitchFamily="34" charset="-122"/>
                <a:cs typeface="Nunito" pitchFamily="34" charset="-120"/>
              </a:rPr>
              <a:t>Strategic Recommendations</a:t>
            </a:r>
            <a:endParaRPr lang="en-US" sz="1687" dirty="0"/>
          </a:p>
        </p:txBody>
      </p:sp>
      <p:sp>
        <p:nvSpPr>
          <p:cNvPr id="12" name="Text 5"/>
          <p:cNvSpPr/>
          <p:nvPr/>
        </p:nvSpPr>
        <p:spPr>
          <a:xfrm>
            <a:off x="6123623" y="4734758"/>
            <a:ext cx="7869555" cy="582454"/>
          </a:xfrm>
          <a:prstGeom prst="rect">
            <a:avLst/>
          </a:prstGeom>
          <a:noFill/>
          <a:ln/>
        </p:spPr>
        <p:txBody>
          <a:bodyPr wrap="square" rtlCol="0" anchor="t"/>
          <a:lstStyle/>
          <a:p>
            <a:pPr marL="0" indent="0" algn="l">
              <a:lnSpc>
                <a:spcPts val="2294"/>
              </a:lnSpc>
              <a:buNone/>
            </a:pPr>
            <a:r>
              <a:rPr lang="en-US" sz="1434" dirty="0">
                <a:solidFill>
                  <a:srgbClr val="FFFFFF"/>
                </a:solidFill>
                <a:latin typeface="PT Sans" pitchFamily="34" charset="0"/>
                <a:ea typeface="PT Sans" pitchFamily="34" charset="-122"/>
                <a:cs typeface="PT Sans" pitchFamily="34" charset="-120"/>
              </a:rPr>
              <a:t>Provide actionable recommendations to help teams, players, and stakeholders improve their performance.</a:t>
            </a:r>
            <a:endParaRPr lang="en-US" sz="1434" dirty="0"/>
          </a:p>
        </p:txBody>
      </p:sp>
      <p:pic>
        <p:nvPicPr>
          <p:cNvPr id="13" name="Image 5" descr="preencoded.png"/>
          <p:cNvPicPr>
            <a:picLocks noChangeAspect="1"/>
          </p:cNvPicPr>
          <p:nvPr/>
        </p:nvPicPr>
        <p:blipFill>
          <a:blip r:embed="rId8"/>
          <a:stretch>
            <a:fillRect/>
          </a:stretch>
        </p:blipFill>
        <p:spPr>
          <a:xfrm>
            <a:off x="6123623" y="5863352"/>
            <a:ext cx="455057" cy="455057"/>
          </a:xfrm>
          <a:prstGeom prst="rect">
            <a:avLst/>
          </a:prstGeom>
        </p:spPr>
      </p:pic>
      <p:sp>
        <p:nvSpPr>
          <p:cNvPr id="14" name="Text 6"/>
          <p:cNvSpPr/>
          <p:nvPr/>
        </p:nvSpPr>
        <p:spPr>
          <a:xfrm>
            <a:off x="6123623" y="6500455"/>
            <a:ext cx="2141815" cy="267653"/>
          </a:xfrm>
          <a:prstGeom prst="rect">
            <a:avLst/>
          </a:prstGeom>
          <a:noFill/>
          <a:ln/>
        </p:spPr>
        <p:txBody>
          <a:bodyPr wrap="none" rtlCol="0" anchor="t"/>
          <a:lstStyle/>
          <a:p>
            <a:pPr marL="0" indent="0" algn="l">
              <a:lnSpc>
                <a:spcPts val="2108"/>
              </a:lnSpc>
              <a:buNone/>
            </a:pPr>
            <a:r>
              <a:rPr lang="en-US" sz="1687" b="1" dirty="0">
                <a:solidFill>
                  <a:srgbClr val="FFFFFF"/>
                </a:solidFill>
                <a:latin typeface="Nunito" pitchFamily="34" charset="0"/>
                <a:ea typeface="Nunito" pitchFamily="34" charset="-122"/>
                <a:cs typeface="Nunito" pitchFamily="34" charset="-120"/>
              </a:rPr>
              <a:t>Future Opportunities</a:t>
            </a:r>
            <a:endParaRPr lang="en-US" sz="1687" dirty="0"/>
          </a:p>
        </p:txBody>
      </p:sp>
      <p:sp>
        <p:nvSpPr>
          <p:cNvPr id="15" name="Text 7"/>
          <p:cNvSpPr/>
          <p:nvPr/>
        </p:nvSpPr>
        <p:spPr>
          <a:xfrm>
            <a:off x="6123623" y="6877288"/>
            <a:ext cx="7869555" cy="291227"/>
          </a:xfrm>
          <a:prstGeom prst="rect">
            <a:avLst/>
          </a:prstGeom>
          <a:noFill/>
          <a:ln/>
        </p:spPr>
        <p:txBody>
          <a:bodyPr wrap="none" rtlCol="0" anchor="t"/>
          <a:lstStyle/>
          <a:p>
            <a:pPr marL="0" indent="0" algn="l">
              <a:lnSpc>
                <a:spcPts val="2294"/>
              </a:lnSpc>
              <a:buNone/>
            </a:pPr>
            <a:r>
              <a:rPr lang="en-US" sz="1434" dirty="0">
                <a:solidFill>
                  <a:srgbClr val="FFFFFF"/>
                </a:solidFill>
                <a:latin typeface="PT Sans" pitchFamily="34" charset="0"/>
                <a:ea typeface="PT Sans" pitchFamily="34" charset="-122"/>
                <a:cs typeface="PT Sans" pitchFamily="34" charset="-120"/>
              </a:rPr>
              <a:t>Identify areas for further research and explore how data analytics can shape the future of the IPL.</a:t>
            </a:r>
            <a:endParaRPr lang="en-US" sz="143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483</Words>
  <Application>Microsoft Office PowerPoint</Application>
  <PresentationFormat>Custom</PresentationFormat>
  <Paragraphs>74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suraj patil</cp:lastModifiedBy>
  <cp:revision>2</cp:revision>
  <dcterms:created xsi:type="dcterms:W3CDTF">2024-08-11T10:10:00Z</dcterms:created>
  <dcterms:modified xsi:type="dcterms:W3CDTF">2024-08-11T10:16:35Z</dcterms:modified>
</cp:coreProperties>
</file>